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handoutMasterIdLst>
    <p:handoutMasterId r:id="rId25"/>
  </p:handoutMasterIdLst>
  <p:sldIdLst>
    <p:sldId id="303" r:id="rId5"/>
    <p:sldId id="257" r:id="rId6"/>
    <p:sldId id="288" r:id="rId7"/>
    <p:sldId id="297" r:id="rId8"/>
    <p:sldId id="298" r:id="rId9"/>
    <p:sldId id="299" r:id="rId10"/>
    <p:sldId id="300" r:id="rId11"/>
    <p:sldId id="301" r:id="rId12"/>
    <p:sldId id="289" r:id="rId13"/>
    <p:sldId id="304" r:id="rId14"/>
    <p:sldId id="290" r:id="rId15"/>
    <p:sldId id="302" r:id="rId16"/>
    <p:sldId id="287" r:id="rId17"/>
    <p:sldId id="292" r:id="rId18"/>
    <p:sldId id="291" r:id="rId19"/>
    <p:sldId id="295" r:id="rId20"/>
    <p:sldId id="294" r:id="rId21"/>
    <p:sldId id="293" r:id="rId22"/>
    <p:sldId id="296" r:id="rId23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32A"/>
    <a:srgbClr val="394404"/>
    <a:srgbClr val="5F6F0F"/>
    <a:srgbClr val="718412"/>
    <a:srgbClr val="65741A"/>
    <a:srgbClr val="70811D"/>
    <a:srgbClr val="7B8D1F"/>
    <a:srgbClr val="839721"/>
    <a:srgbClr val="95AB25"/>
    <a:srgbClr val="BC5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93" autoAdjust="0"/>
    <p:restoredTop sz="81625" autoAdjust="0"/>
  </p:normalViewPr>
  <p:slideViewPr>
    <p:cSldViewPr>
      <p:cViewPr>
        <p:scale>
          <a:sx n="100" d="100"/>
          <a:sy n="100" d="100"/>
        </p:scale>
        <p:origin x="1792" y="288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B4EDC-59C0-49C7-8ADA-5A781B329E02}" type="datetimeFigureOut">
              <a:rPr lang="en-US"/>
              <a:t>9/23/20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29053-DC2A-4342-ADD4-2FD729D91E2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8D46A-B586-417D-BFBD-8C8FE0AAF762}" type="datetimeFigureOut">
              <a:rPr lang="en-US"/>
              <a:t>9/23/20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A5BD7-F043-4D1B-AA17-CD412FC534D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799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22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https://www.ibm.com/analytics/data-management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312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Explicit Knowledge: </a:t>
            </a:r>
            <a:r>
              <a:rPr lang="en-US" dirty="0"/>
              <a:t>more objective, rational, and technical knowledge. In an organization, explicit knowledge consists of the policies, procedural guides, reports, products, strategies, goals, core competencies, and IT infrastructure of the enterprise.</a:t>
            </a:r>
          </a:p>
          <a:p>
            <a:r>
              <a:rPr lang="en-US" b="1" dirty="0"/>
              <a:t>Tacit Knowledge: </a:t>
            </a:r>
            <a:r>
              <a:rPr lang="en-US" dirty="0"/>
              <a:t>the cumulative store of subjective or experiential learning. In an organization, tacit knowledge consists of an organization’s experiences, insights, expertise, know-how, trade secrets, skill sets, understanding, and learning. It is generally imprecise and costly to transfer.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33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" name="bottom lines"/>
          <p:cNvGrpSpPr/>
          <p:nvPr/>
        </p:nvGrpSpPr>
        <p:grpSpPr>
          <a:xfrm>
            <a:off x="-8916" y="6057149"/>
            <a:ext cx="5498726" cy="820207"/>
            <a:chOff x="-6689" y="4553748"/>
            <a:chExt cx="4125119" cy="615155"/>
          </a:xfrm>
        </p:grpSpPr>
        <p:sp>
          <p:nvSpPr>
            <p:cNvPr id="9" name="Freeform 8"/>
            <p:cNvSpPr/>
            <p:nvPr/>
          </p:nvSpPr>
          <p:spPr>
            <a:xfrm rot="16200000">
              <a:off x="1754302" y="2802395"/>
              <a:ext cx="612775" cy="411548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4115481 h 4115481"/>
                <a:gd name="connsiteX1" fmla="*/ 612775 w 612775"/>
                <a:gd name="connsiteY1" fmla="*/ 3180443 h 4115481"/>
                <a:gd name="connsiteX2" fmla="*/ 612775 w 612775"/>
                <a:gd name="connsiteY2" fmla="*/ 0 h 41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4115481">
                  <a:moveTo>
                    <a:pt x="0" y="4115481"/>
                  </a:moveTo>
                  <a:lnTo>
                    <a:pt x="612775" y="3180443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Freeform 9"/>
            <p:cNvSpPr/>
            <p:nvPr/>
          </p:nvSpPr>
          <p:spPr>
            <a:xfrm rot="16200000">
              <a:off x="1604659" y="3152814"/>
              <a:ext cx="410751" cy="3621427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  <a:gd name="connsiteX0" fmla="*/ 0 w 410751"/>
                <a:gd name="connsiteY0" fmla="*/ 3614170 h 3614170"/>
                <a:gd name="connsiteX1" fmla="*/ 410751 w 410751"/>
                <a:gd name="connsiteY1" fmla="*/ 2990994 h 3614170"/>
                <a:gd name="connsiteX2" fmla="*/ 405947 w 410751"/>
                <a:gd name="connsiteY2" fmla="*/ 0 h 3614170"/>
                <a:gd name="connsiteX0" fmla="*/ 0 w 410751"/>
                <a:gd name="connsiteY0" fmla="*/ 3621427 h 3621427"/>
                <a:gd name="connsiteX1" fmla="*/ 410751 w 410751"/>
                <a:gd name="connsiteY1" fmla="*/ 2998251 h 3621427"/>
                <a:gd name="connsiteX2" fmla="*/ 405947 w 410751"/>
                <a:gd name="connsiteY2" fmla="*/ 0 h 36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621427">
                  <a:moveTo>
                    <a:pt x="0" y="3621427"/>
                  </a:moveTo>
                  <a:lnTo>
                    <a:pt x="410751" y="2998251"/>
                  </a:lnTo>
                  <a:cubicBezTo>
                    <a:pt x="410359" y="2065358"/>
                    <a:pt x="406339" y="932893"/>
                    <a:pt x="405947" y="0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 rot="16200000">
              <a:off x="1462308" y="3453376"/>
              <a:ext cx="241768" cy="31797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  <a:gd name="connsiteX0" fmla="*/ 0 w 241768"/>
                <a:gd name="connsiteY0" fmla="*/ 3179761 h 3179761"/>
                <a:gd name="connsiteX1" fmla="*/ 238919 w 241768"/>
                <a:gd name="connsiteY1" fmla="*/ 2819370 h 3179761"/>
                <a:gd name="connsiteX2" fmla="*/ 241754 w 241768"/>
                <a:gd name="connsiteY2" fmla="*/ 0 h 317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768" h="3179761">
                  <a:moveTo>
                    <a:pt x="0" y="3179761"/>
                  </a:moveTo>
                  <a:lnTo>
                    <a:pt x="238919" y="2819370"/>
                  </a:lnTo>
                  <a:cubicBezTo>
                    <a:pt x="238654" y="1947313"/>
                    <a:pt x="242019" y="872057"/>
                    <a:pt x="241754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176" y="584200"/>
            <a:ext cx="8735325" cy="200025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176" y="2616200"/>
            <a:ext cx="8735325" cy="1752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9/23/20</a:t>
            </a:fld>
            <a:endParaRPr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74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9/23/20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67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2" name="Straight Connector 11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177" y="2209801"/>
            <a:ext cx="8938472" cy="2764335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176" y="4951266"/>
            <a:ext cx="7069519" cy="122093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9/23/20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633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3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0707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9/23/20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764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3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96644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0707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 baseline="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9/23/20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538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9/23/20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52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9/23/20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247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4971" y="584200"/>
            <a:ext cx="6094413" cy="5588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9/23/20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813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5484971" y="584200"/>
            <a:ext cx="6094413" cy="5588000"/>
          </a:xfrm>
          <a:ln w="12700">
            <a:solidFill>
              <a:schemeClr val="bg1">
                <a:lumMod val="75000"/>
                <a:lumOff val="2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9/23/20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343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9/23/20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667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584200"/>
            <a:ext cx="2742486" cy="558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2" y="584200"/>
            <a:ext cx="7414869" cy="55880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t>9/23/20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588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0"/>
                <a:satMod val="100000"/>
              </a:schemeClr>
            </a:gs>
            <a:gs pos="85000">
              <a:schemeClr val="bg2">
                <a:tint val="100000"/>
                <a:shade val="30000"/>
                <a:satMod val="100000"/>
              </a:schemeClr>
            </a:gs>
            <a:gs pos="100000">
              <a:schemeClr val="bg2">
                <a:shade val="60000"/>
                <a:satMod val="1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left lines"/>
          <p:cNvGrpSpPr/>
          <p:nvPr/>
        </p:nvGrpSpPr>
        <p:grpSpPr>
          <a:xfrm>
            <a:off x="-15870" y="-3174"/>
            <a:ext cx="819993" cy="5229225"/>
            <a:chOff x="-11906" y="-2381"/>
            <a:chExt cx="615155" cy="3921919"/>
          </a:xfrm>
        </p:grpSpPr>
        <p:sp>
          <p:nvSpPr>
            <p:cNvPr id="10" name="Freeform 9"/>
            <p:cNvSpPr/>
            <p:nvPr/>
          </p:nvSpPr>
          <p:spPr>
            <a:xfrm>
              <a:off x="-9526" y="0"/>
              <a:ext cx="612775" cy="3919538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3919538">
                  <a:moveTo>
                    <a:pt x="0" y="3919538"/>
                  </a:moveTo>
                  <a:lnTo>
                    <a:pt x="612775" y="2984500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>
              <a:off x="-11906" y="0"/>
              <a:ext cx="410751" cy="3421856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421856">
                  <a:moveTo>
                    <a:pt x="0" y="3421856"/>
                  </a:moveTo>
                  <a:lnTo>
                    <a:pt x="410751" y="2798680"/>
                  </a:lnTo>
                  <a:lnTo>
                    <a:pt x="409575" y="0"/>
                  </a:ln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Freeform 13"/>
            <p:cNvSpPr/>
            <p:nvPr/>
          </p:nvSpPr>
          <p:spPr>
            <a:xfrm>
              <a:off x="-7144" y="-2381"/>
              <a:ext cx="238919" cy="29765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19" h="2976561">
                  <a:moveTo>
                    <a:pt x="0" y="2976561"/>
                  </a:moveTo>
                  <a:lnTo>
                    <a:pt x="238919" y="2616170"/>
                  </a:lnTo>
                  <a:cubicBezTo>
                    <a:pt x="238654" y="1744113"/>
                    <a:pt x="238390" y="872057"/>
                    <a:pt x="238125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2396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701797"/>
            <a:ext cx="10360501" cy="4462272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8882" y="6356352"/>
            <a:ext cx="2234618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FD029-FB74-4578-B929-F66AA97659CA}" type="datetimeFigureOut">
              <a:rPr lang="en-US"/>
              <a:pPr/>
              <a:t>9/23/20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3501" y="6356352"/>
            <a:ext cx="5281824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3649" y="6356352"/>
            <a:ext cx="101573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5275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10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8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73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48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22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797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272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polleverywhere.com/multiple_choice_polls/tprTNfGu5m4PZHmd83lue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mQl6VGvX-c?feature=oembed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ueoga_QiSI" TargetMode="Externa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and Software Review?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Questions?</a:t>
            </a: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133" y="2362200"/>
            <a:ext cx="3810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80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Knowledge and Management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5</a:t>
            </a:r>
          </a:p>
        </p:txBody>
      </p:sp>
    </p:spTree>
    <p:extLst>
      <p:ext uri="{BB962C8B-B14F-4D97-AF65-F5344CB8AC3E}">
        <p14:creationId xmlns:p14="http://schemas.microsoft.com/office/powerpoint/2010/main" val="133229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5.1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it so difficult to manage data?</a:t>
            </a:r>
          </a:p>
          <a:p>
            <a:r>
              <a:rPr lang="en-US" dirty="0"/>
              <a:t>What are prominent data sources?</a:t>
            </a:r>
          </a:p>
          <a:p>
            <a:r>
              <a:rPr lang="en-US" dirty="0"/>
              <a:t>What is Data Governance?</a:t>
            </a:r>
          </a:p>
          <a:p>
            <a:r>
              <a:rPr lang="en-US" dirty="0"/>
              <a:t>What is Data Hierarchy?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91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5.1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it so difficult to manage data?</a:t>
            </a:r>
          </a:p>
          <a:p>
            <a:pPr marL="819096" lvl="1" indent="-514350"/>
            <a:r>
              <a:rPr lang="en-US" dirty="0"/>
              <a:t>Data increases exponentially with time</a:t>
            </a:r>
          </a:p>
          <a:p>
            <a:pPr marL="819096" lvl="1" indent="-514350"/>
            <a:r>
              <a:rPr lang="en-US" dirty="0"/>
              <a:t>Multiple sources of data</a:t>
            </a:r>
          </a:p>
          <a:p>
            <a:pPr marL="819096" lvl="1" indent="-514350"/>
            <a:r>
              <a:rPr lang="en-US" dirty="0"/>
              <a:t>New sources of data</a:t>
            </a:r>
          </a:p>
          <a:p>
            <a:pPr marL="819096" lvl="1" indent="-514350"/>
            <a:r>
              <a:rPr lang="en-US" dirty="0"/>
              <a:t>Data rot, or data degradation</a:t>
            </a:r>
          </a:p>
          <a:p>
            <a:pPr marL="819096" lvl="1" indent="-514350"/>
            <a:r>
              <a:rPr lang="en-US" dirty="0"/>
              <a:t>Data security, quality, and integrity</a:t>
            </a:r>
          </a:p>
          <a:p>
            <a:pPr marL="819096" lvl="1" indent="-514350"/>
            <a:r>
              <a:rPr lang="en-US" dirty="0"/>
              <a:t>Government Regulation</a:t>
            </a:r>
          </a:p>
        </p:txBody>
      </p:sp>
    </p:spTree>
    <p:extLst>
      <p:ext uri="{BB962C8B-B14F-4D97-AF65-F5344CB8AC3E}">
        <p14:creationId xmlns:p14="http://schemas.microsoft.com/office/powerpoint/2010/main" val="425040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5.1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are prominent data sources?</a:t>
            </a:r>
          </a:p>
          <a:p>
            <a:pPr marL="514350" indent="-51435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Internal Sources</a:t>
            </a:r>
          </a:p>
          <a:p>
            <a:pPr marL="819096" lvl="1" indent="-51435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Corporate databases, company documents</a:t>
            </a:r>
          </a:p>
          <a:p>
            <a:pPr marL="514350" indent="-51435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Personal Sources</a:t>
            </a:r>
          </a:p>
          <a:p>
            <a:pPr marL="819096" lvl="1" indent="-51435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Personal thoughts, opinions, experiences</a:t>
            </a:r>
          </a:p>
          <a:p>
            <a:pPr marL="514350" indent="-51435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External Sources</a:t>
            </a:r>
          </a:p>
          <a:p>
            <a:pPr marL="819096" lvl="1" indent="-51435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Commercial databases, government reports, and corporate Web sites.</a:t>
            </a:r>
          </a:p>
          <a:p>
            <a:pPr marL="1123843" lvl="2" indent="-514350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Clickstream data </a:t>
            </a:r>
          </a:p>
        </p:txBody>
      </p:sp>
    </p:spTree>
    <p:extLst>
      <p:ext uri="{BB962C8B-B14F-4D97-AF65-F5344CB8AC3E}">
        <p14:creationId xmlns:p14="http://schemas.microsoft.com/office/powerpoint/2010/main" val="31221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5.1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is Data Governance?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i="1" dirty="0"/>
              <a:t>is an approach to managing information across an entire organization involving a formal set of unambiguous rules for creating, collecting, handling, and protecting its information.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76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5.1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Data Hierarchy?</a:t>
            </a:r>
          </a:p>
          <a:p>
            <a:pPr marL="819096" lvl="1" indent="-514350"/>
            <a:r>
              <a:rPr lang="en-US" dirty="0"/>
              <a:t>Bit</a:t>
            </a:r>
          </a:p>
          <a:p>
            <a:pPr marL="819096" lvl="1" indent="-514350"/>
            <a:r>
              <a:rPr lang="en-US" dirty="0"/>
              <a:t>Byte</a:t>
            </a:r>
          </a:p>
          <a:p>
            <a:pPr marL="819096" lvl="1" indent="-514350"/>
            <a:r>
              <a:rPr lang="en-US" dirty="0"/>
              <a:t>Field</a:t>
            </a:r>
          </a:p>
          <a:p>
            <a:pPr marL="819096" lvl="1" indent="-514350"/>
            <a:r>
              <a:rPr lang="en-US" dirty="0"/>
              <a:t>Data File or Table</a:t>
            </a:r>
          </a:p>
          <a:p>
            <a:pPr marL="819096" lvl="1" indent="-514350"/>
            <a:r>
              <a:rPr lang="en-US" dirty="0"/>
              <a:t>Database</a:t>
            </a:r>
          </a:p>
        </p:txBody>
      </p:sp>
    </p:spTree>
    <p:extLst>
      <p:ext uri="{BB962C8B-B14F-4D97-AF65-F5344CB8AC3E}">
        <p14:creationId xmlns:p14="http://schemas.microsoft.com/office/powerpoint/2010/main" val="27537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5.1</a:t>
            </a:r>
          </a:p>
        </p:txBody>
      </p:sp>
      <p:pic>
        <p:nvPicPr>
          <p:cNvPr id="4" name="Content Placeholder 7" descr="A flow diagram depicting the hierarchy of data for a computer-based file." title="Hierarchy of data for a computer-based file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1" y="1981200"/>
            <a:ext cx="12110696" cy="4495800"/>
          </a:xfrm>
        </p:spPr>
      </p:pic>
    </p:spTree>
    <p:extLst>
      <p:ext uri="{BB962C8B-B14F-4D97-AF65-F5344CB8AC3E}">
        <p14:creationId xmlns:p14="http://schemas.microsoft.com/office/powerpoint/2010/main" val="365375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Knowledge Graph?</a:t>
            </a:r>
          </a:p>
        </p:txBody>
      </p:sp>
      <p:pic>
        <p:nvPicPr>
          <p:cNvPr id="6" name="Online Media 5" descr="Introducing the Knowledge Graph">
            <a:hlinkClick r:id="" action="ppaction://media"/>
            <a:extLst>
              <a:ext uri="{FF2B5EF4-FFF2-40B4-BE49-F238E27FC236}">
                <a16:creationId xmlns:a16="http://schemas.microsoft.com/office/drawing/2014/main" id="{0DE4070A-7B42-B741-9C35-2B63590C965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82670" y="1498600"/>
            <a:ext cx="9432925" cy="530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04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5.2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So, What is a Knowledge Graph?</a:t>
            </a:r>
          </a:p>
          <a:p>
            <a:r>
              <a:rPr lang="en-US" dirty="0"/>
              <a:t>What are the three main problems in Database Management?</a:t>
            </a:r>
          </a:p>
          <a:p>
            <a:r>
              <a:rPr lang="en-US" dirty="0"/>
              <a:t>What is the purpose of Database Management? </a:t>
            </a:r>
          </a:p>
          <a:p>
            <a:r>
              <a:rPr lang="en-US" dirty="0"/>
              <a:t>What do you understand by “Relational Database”?</a:t>
            </a:r>
          </a:p>
        </p:txBody>
      </p:sp>
    </p:spTree>
    <p:extLst>
      <p:ext uri="{BB962C8B-B14F-4D97-AF65-F5344CB8AC3E}">
        <p14:creationId xmlns:p14="http://schemas.microsoft.com/office/powerpoint/2010/main" val="279952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5.3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Big Data?</a:t>
            </a:r>
          </a:p>
          <a:p>
            <a:r>
              <a:rPr lang="en-US" dirty="0"/>
              <a:t>What are the characteristics of Big Data?</a:t>
            </a:r>
          </a:p>
          <a:p>
            <a:pPr lvl="1"/>
            <a:r>
              <a:rPr lang="en-US" dirty="0"/>
              <a:t>Diverse, high-volume, high-velocity information assets that require new forms of processing to enable enhanced decision making, insight discovery, and process optimization. (www.gartner.com)</a:t>
            </a:r>
          </a:p>
          <a:p>
            <a:pPr marL="761946" lvl="1" indent="-457200"/>
            <a:r>
              <a:rPr lang="en-US" dirty="0"/>
              <a:t>Exhibit variety</a:t>
            </a:r>
          </a:p>
          <a:p>
            <a:pPr marL="761946" lvl="1" indent="-457200"/>
            <a:r>
              <a:rPr lang="en-US" dirty="0"/>
              <a:t>Includes structured, unstructured, and semi-structured data</a:t>
            </a:r>
          </a:p>
          <a:p>
            <a:pPr marL="761946" lvl="1" indent="-457200"/>
            <a:r>
              <a:rPr lang="en-US" dirty="0"/>
              <a:t>Are generated at high velocity with an uncertain pattern</a:t>
            </a:r>
          </a:p>
          <a:p>
            <a:pPr marL="761946" lvl="1" indent="-457200"/>
            <a:r>
              <a:rPr lang="en-US" dirty="0"/>
              <a:t>Do not fit neatly into traditional, structured, relational databases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43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5.3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Characteristics?</a:t>
            </a:r>
          </a:p>
          <a:p>
            <a:pPr marL="514350" indent="-514350"/>
            <a:r>
              <a:rPr lang="en-US" dirty="0"/>
              <a:t>Volume</a:t>
            </a:r>
          </a:p>
          <a:p>
            <a:pPr marL="514350" indent="-514350"/>
            <a:r>
              <a:rPr lang="en-US" dirty="0"/>
              <a:t>Velocity</a:t>
            </a:r>
          </a:p>
          <a:p>
            <a:pPr marL="514350" indent="-514350"/>
            <a:r>
              <a:rPr lang="en-US" dirty="0"/>
              <a:t>Variety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47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6A9F4-9CB9-41AB-8F99-FE38CEDE5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412" y="25400"/>
            <a:ext cx="4648200" cy="690563"/>
          </a:xfrm>
        </p:spPr>
        <p:txBody>
          <a:bodyPr/>
          <a:lstStyle/>
          <a:p>
            <a:r>
              <a:rPr lang="en-US" dirty="0"/>
              <a:t>IBM data management</a:t>
            </a:r>
          </a:p>
        </p:txBody>
      </p:sp>
      <p:pic>
        <p:nvPicPr>
          <p:cNvPr id="3" name="Fueoga_QiSI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17612" y="701873"/>
            <a:ext cx="10944225" cy="615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1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IBM and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200" b="1" i="1" dirty="0"/>
              <a:t>Take a minute to think about how your last 48 hours of online activity provide information about who you are and potential ads/marketing. </a:t>
            </a:r>
          </a:p>
        </p:txBody>
      </p:sp>
    </p:spTree>
    <p:extLst>
      <p:ext uri="{BB962C8B-B14F-4D97-AF65-F5344CB8AC3E}">
        <p14:creationId xmlns:p14="http://schemas.microsoft.com/office/powerpoint/2010/main" val="410808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5.4 Data Warehouse and Data Mart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the difference between a Warehouse and a Mart?</a:t>
            </a:r>
          </a:p>
          <a:p>
            <a:pPr marL="292608" indent="-292608">
              <a:buFont typeface="Arial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Data Warehouse</a:t>
            </a:r>
          </a:p>
          <a:p>
            <a:pPr marL="978408" lvl="1" indent="-292608"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 repository of historical data that are organized by subject to support decision makers in the organization</a:t>
            </a:r>
          </a:p>
          <a:p>
            <a:pPr marL="292608" indent="-292608">
              <a:buFont typeface="Arial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Data Mart</a:t>
            </a:r>
          </a:p>
          <a:p>
            <a:pPr marL="978408" lvl="1" indent="-292608"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 low-cost, scaled-down version of a data warehouse designed for end-user needs in a strategic business unit (SBU) or individual department.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07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Relational Databased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882" y="1676400"/>
            <a:ext cx="10133329" cy="474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52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Cube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412" y="1498600"/>
            <a:ext cx="6850361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78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5.5 Knowledge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 an example of Explicit Knowledge</a:t>
            </a:r>
          </a:p>
          <a:p>
            <a:r>
              <a:rPr lang="en-US" dirty="0"/>
              <a:t>Give an example of Tacit Knowledge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What is the KMS? </a:t>
            </a:r>
          </a:p>
          <a:p>
            <a:r>
              <a:rPr lang="en-US" dirty="0"/>
              <a:t>What are the steps in KMS?</a:t>
            </a:r>
          </a:p>
        </p:txBody>
      </p:sp>
    </p:spTree>
    <p:extLst>
      <p:ext uri="{BB962C8B-B14F-4D97-AF65-F5344CB8AC3E}">
        <p14:creationId xmlns:p14="http://schemas.microsoft.com/office/powerpoint/2010/main" val="366454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KMS Cycle</a:t>
            </a:r>
          </a:p>
        </p:txBody>
      </p:sp>
      <p:pic>
        <p:nvPicPr>
          <p:cNvPr id="4" name="Content Placeholder 5" descr="Chapter_04_illus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45742" y="1766986"/>
            <a:ext cx="7940434" cy="38417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9012" y="2133600"/>
            <a:ext cx="2743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Think of a concept, idea, thought, project, etc. that you have worked on that represents the KMS cycle.</a:t>
            </a:r>
          </a:p>
        </p:txBody>
      </p:sp>
    </p:spTree>
    <p:extLst>
      <p:ext uri="{BB962C8B-B14F-4D97-AF65-F5344CB8AC3E}">
        <p14:creationId xmlns:p14="http://schemas.microsoft.com/office/powerpoint/2010/main" val="252603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ch 16x9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/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787990.potx" id="{BDB9CD5E-36EC-45F3-B87D-6D062B8A3823}" vid="{51682E2F-7C85-4D6F-AD40-072EFC83910D}"/>
    </a:ext>
  </a:extLst>
</a:theme>
</file>

<file path=ppt/theme/theme2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1345093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simple template design works for technology and  businesses, but it's versatile enough to use in other contexts.  It features multiple slide layouts designed for widescreen (16x9 resolution) and includes a sample SmartArt list and chart that are easily editable.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2011-11-26T00:30:00+00:00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TP102787989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694266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0C67BEE-D13F-4BD2-98A5-34D8A0977F68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4873beb7-5857-4685-be1f-d57550cc96cc"/>
  </ds:schemaRefs>
</ds:datastoreItem>
</file>

<file path=customXml/itemProps2.xml><?xml version="1.0" encoding="utf-8"?>
<ds:datastoreItem xmlns:ds="http://schemas.openxmlformats.org/officeDocument/2006/customXml" ds:itemID="{A09BF4D4-EF60-4196-BFC3-9462D60797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836F65B-1B07-41EE-A0E8-BC6EF38552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1439</TotalTime>
  <Words>566</Words>
  <Application>Microsoft Macintosh PowerPoint</Application>
  <PresentationFormat>Custom</PresentationFormat>
  <Paragraphs>84</Paragraphs>
  <Slides>19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Tech 16x9</vt:lpstr>
      <vt:lpstr>Hardware and Software Review?</vt:lpstr>
      <vt:lpstr>Data Knowledge and Management</vt:lpstr>
      <vt:lpstr>Review: 5.1</vt:lpstr>
      <vt:lpstr>Review: 5.1</vt:lpstr>
      <vt:lpstr>Review: 5.1</vt:lpstr>
      <vt:lpstr>Review: 5.1</vt:lpstr>
      <vt:lpstr>Review: 5.1</vt:lpstr>
      <vt:lpstr>Review: 5.1</vt:lpstr>
      <vt:lpstr>What is a Knowledge Graph?</vt:lpstr>
      <vt:lpstr>Review 5.2</vt:lpstr>
      <vt:lpstr>Review 5.3</vt:lpstr>
      <vt:lpstr>Review 5.3</vt:lpstr>
      <vt:lpstr>IBM data management</vt:lpstr>
      <vt:lpstr>IBM and YOU</vt:lpstr>
      <vt:lpstr>5.4 Data Warehouse and Data Mart</vt:lpstr>
      <vt:lpstr>Relational Databased</vt:lpstr>
      <vt:lpstr>Data Cube</vt:lpstr>
      <vt:lpstr>5.5 Knowledge Management</vt:lpstr>
      <vt:lpstr>The KMS Cycle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mauricio cadavid</dc:creator>
  <cp:lastModifiedBy>Mauricio Cadavid</cp:lastModifiedBy>
  <cp:revision>75</cp:revision>
  <dcterms:created xsi:type="dcterms:W3CDTF">2018-04-04T05:23:26Z</dcterms:created>
  <dcterms:modified xsi:type="dcterms:W3CDTF">2020-09-23T19:14:17Z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